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5.xml" ContentType="application/vnd.openxmlformats-officedocument.presentationml.tags+xml"/>
  <Override PartName="/ppt/tags/tag3.xml" ContentType="application/vnd.openxmlformats-officedocument.presentationml.tags+xml"/>
  <Override PartName="/ppt/tags/tag8.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1.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65" r:id="rId4"/>
    <p:sldId id="274" r:id="rId5"/>
    <p:sldId id="266" r:id="rId6"/>
    <p:sldId id="267" r:id="rId7"/>
    <p:sldId id="268" r:id="rId8"/>
    <p:sldId id="269" r:id="rId9"/>
    <p:sldId id="270" r:id="rId10"/>
    <p:sldId id="271" r:id="rId11"/>
    <p:sldId id="272" r:id="rId12"/>
    <p:sldId id="273" r:id="rId13"/>
  </p:sldIdLst>
  <p:sldSz cx="12192000" cy="6858000"/>
  <p:notesSz cx="6858000" cy="9144000"/>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78403" autoAdjust="0"/>
  </p:normalViewPr>
  <p:slideViewPr>
    <p:cSldViewPr snapToGrid="0">
      <p:cViewPr varScale="1">
        <p:scale>
          <a:sx n="92" d="100"/>
          <a:sy n="92" d="100"/>
        </p:scale>
        <p:origin x="75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49573-CF78-478B-86CD-0497C41B068C}" type="datetimeFigureOut">
              <a:rPr lang="en-SG" smtClean="0"/>
              <a:t>22/4/2020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DE6FD-40E7-4D55-BF89-34F3B711A4E6}" type="slidenum">
              <a:rPr lang="en-SG" smtClean="0"/>
              <a:t>‹#›</a:t>
            </a:fld>
            <a:endParaRPr lang="en-SG"/>
          </a:p>
        </p:txBody>
      </p:sp>
    </p:spTree>
    <p:extLst>
      <p:ext uri="{BB962C8B-B14F-4D97-AF65-F5344CB8AC3E}">
        <p14:creationId xmlns:p14="http://schemas.microsoft.com/office/powerpoint/2010/main" val="329669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a:t>
            </a:fld>
            <a:endParaRPr lang="en-SG"/>
          </a:p>
        </p:txBody>
      </p:sp>
    </p:spTree>
    <p:extLst>
      <p:ext uri="{BB962C8B-B14F-4D97-AF65-F5344CB8AC3E}">
        <p14:creationId xmlns:p14="http://schemas.microsoft.com/office/powerpoint/2010/main" val="3395834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10</a:t>
            </a:fld>
            <a:endParaRPr lang="en-SG"/>
          </a:p>
        </p:txBody>
      </p:sp>
    </p:spTree>
    <p:extLst>
      <p:ext uri="{BB962C8B-B14F-4D97-AF65-F5344CB8AC3E}">
        <p14:creationId xmlns:p14="http://schemas.microsoft.com/office/powerpoint/2010/main" val="1902015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11</a:t>
            </a:fld>
            <a:endParaRPr lang="en-SG"/>
          </a:p>
        </p:txBody>
      </p:sp>
    </p:spTree>
    <p:extLst>
      <p:ext uri="{BB962C8B-B14F-4D97-AF65-F5344CB8AC3E}">
        <p14:creationId xmlns:p14="http://schemas.microsoft.com/office/powerpoint/2010/main" val="146041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12</a:t>
            </a:fld>
            <a:endParaRPr lang="en-SG"/>
          </a:p>
        </p:txBody>
      </p:sp>
    </p:spTree>
    <p:extLst>
      <p:ext uri="{BB962C8B-B14F-4D97-AF65-F5344CB8AC3E}">
        <p14:creationId xmlns:p14="http://schemas.microsoft.com/office/powerpoint/2010/main" val="69925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2</a:t>
            </a:fld>
            <a:endParaRPr lang="en-SG"/>
          </a:p>
        </p:txBody>
      </p:sp>
    </p:spTree>
    <p:extLst>
      <p:ext uri="{BB962C8B-B14F-4D97-AF65-F5344CB8AC3E}">
        <p14:creationId xmlns:p14="http://schemas.microsoft.com/office/powerpoint/2010/main" val="617850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3</a:t>
            </a:fld>
            <a:endParaRPr lang="en-SG"/>
          </a:p>
        </p:txBody>
      </p:sp>
    </p:spTree>
    <p:extLst>
      <p:ext uri="{BB962C8B-B14F-4D97-AF65-F5344CB8AC3E}">
        <p14:creationId xmlns:p14="http://schemas.microsoft.com/office/powerpoint/2010/main" val="292559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 Direct Online (DOL) motor starter circuit</a:t>
            </a:r>
            <a:r>
              <a:rPr lang="en-SG" baseline="0" dirty="0" smtClean="0"/>
              <a:t> would comprise of power and control circuit. The control circuit could be replaced by PLC to control multiple motors. But OL status is still required to input to PLC to stop the control circuit. </a:t>
            </a:r>
          </a:p>
          <a:p>
            <a:r>
              <a:rPr lang="en-SG" baseline="0" dirty="0" smtClean="0"/>
              <a:t>Let’s take this example. </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4</a:t>
            </a:fld>
            <a:endParaRPr lang="en-SG"/>
          </a:p>
        </p:txBody>
      </p:sp>
    </p:spTree>
    <p:extLst>
      <p:ext uri="{BB962C8B-B14F-4D97-AF65-F5344CB8AC3E}">
        <p14:creationId xmlns:p14="http://schemas.microsoft.com/office/powerpoint/2010/main" val="75713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 Direct Online (DOL) motor starter circuit</a:t>
            </a:r>
            <a:r>
              <a:rPr lang="en-SG" baseline="0" dirty="0" smtClean="0"/>
              <a:t> would comprise of power and control circuit. The control circuit could be replaced by PLC to control multiple motors. But OL status is still required to input to PLC to stop the control circuit. </a:t>
            </a:r>
          </a:p>
          <a:p>
            <a:r>
              <a:rPr lang="en-SG" baseline="0" dirty="0" smtClean="0"/>
              <a:t>Let’s take this example. </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5</a:t>
            </a:fld>
            <a:endParaRPr lang="en-SG"/>
          </a:p>
        </p:txBody>
      </p:sp>
    </p:spTree>
    <p:extLst>
      <p:ext uri="{BB962C8B-B14F-4D97-AF65-F5344CB8AC3E}">
        <p14:creationId xmlns:p14="http://schemas.microsoft.com/office/powerpoint/2010/main" val="217206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When OL is activated, it will open the power circuit to the motor, at the same time, aux contact will open, de-energizing</a:t>
            </a:r>
            <a:r>
              <a:rPr lang="en-SG" baseline="0" dirty="0" smtClean="0"/>
              <a:t> the contactor M1 Coil.</a:t>
            </a:r>
            <a:r>
              <a:rPr lang="en-SG" dirty="0" smtClean="0"/>
              <a:t> </a:t>
            </a:r>
          </a:p>
          <a:p>
            <a:r>
              <a:rPr lang="en-SG" dirty="0" smtClean="0"/>
              <a:t>IF</a:t>
            </a:r>
            <a:r>
              <a:rPr lang="en-SG" baseline="0" dirty="0" smtClean="0"/>
              <a:t> the OL contact is not present, what will happen???</a:t>
            </a:r>
          </a:p>
          <a:p>
            <a:r>
              <a:rPr lang="en-SG" baseline="0" dirty="0" smtClean="0"/>
              <a:t>M1 contacts will still be close, and once OL condition is over, the motor will run immediately without pressing start button. Posing a risk to any personnel or system.</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6</a:t>
            </a:fld>
            <a:endParaRPr lang="en-SG"/>
          </a:p>
        </p:txBody>
      </p:sp>
    </p:spTree>
    <p:extLst>
      <p:ext uri="{BB962C8B-B14F-4D97-AF65-F5344CB8AC3E}">
        <p14:creationId xmlns:p14="http://schemas.microsoft.com/office/powerpoint/2010/main" val="331612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Reverse the 3-phase</a:t>
            </a:r>
            <a:r>
              <a:rPr lang="en-SG" baseline="0" dirty="0" smtClean="0"/>
              <a:t> </a:t>
            </a:r>
            <a:r>
              <a:rPr lang="en-SG" dirty="0" smtClean="0"/>
              <a:t>induction motor, reverse the L2 and L3 would change the phase sequence. </a:t>
            </a:r>
          </a:p>
          <a:p>
            <a:r>
              <a:rPr lang="en-SG" dirty="0" smtClean="0"/>
              <a:t>The safety consideration is to add an INTERLOCK. To ensure during forward, </a:t>
            </a:r>
            <a:r>
              <a:rPr lang="en-SG" baseline="0" dirty="0" smtClean="0"/>
              <a:t>reverse contactor will not energize. </a:t>
            </a:r>
          </a:p>
          <a:p>
            <a:r>
              <a:rPr lang="en-SG" baseline="0" dirty="0" smtClean="0"/>
              <a:t>As it would result in line to line short circuit. </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7</a:t>
            </a:fld>
            <a:endParaRPr lang="en-SG"/>
          </a:p>
        </p:txBody>
      </p:sp>
    </p:spTree>
    <p:extLst>
      <p:ext uri="{BB962C8B-B14F-4D97-AF65-F5344CB8AC3E}">
        <p14:creationId xmlns:p14="http://schemas.microsoft.com/office/powerpoint/2010/main" val="28332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8</a:t>
            </a:fld>
            <a:endParaRPr lang="en-SG"/>
          </a:p>
        </p:txBody>
      </p:sp>
    </p:spTree>
    <p:extLst>
      <p:ext uri="{BB962C8B-B14F-4D97-AF65-F5344CB8AC3E}">
        <p14:creationId xmlns:p14="http://schemas.microsoft.com/office/powerpoint/2010/main" val="6673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9</a:t>
            </a:fld>
            <a:endParaRPr lang="en-SG"/>
          </a:p>
        </p:txBody>
      </p:sp>
    </p:spTree>
    <p:extLst>
      <p:ext uri="{BB962C8B-B14F-4D97-AF65-F5344CB8AC3E}">
        <p14:creationId xmlns:p14="http://schemas.microsoft.com/office/powerpoint/2010/main" val="366685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4/22/2020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4/22/2020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4/22/2020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22.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audio" Target="../media/media5.m4a"/><Relationship Id="rId7" Type="http://schemas.openxmlformats.org/officeDocument/2006/relationships/image" Target="../media/image3.png"/><Relationship Id="rId12" Type="http://schemas.openxmlformats.org/officeDocument/2006/relationships/image" Target="../media/image8.png"/><Relationship Id="rId2" Type="http://schemas.microsoft.com/office/2007/relationships/media" Target="../media/media5.m4a"/><Relationship Id="rId16" Type="http://schemas.openxmlformats.org/officeDocument/2006/relationships/image" Target="../media/image1.png"/><Relationship Id="rId1" Type="http://schemas.openxmlformats.org/officeDocument/2006/relationships/tags" Target="../tags/tag4.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5.xm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5.pn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16.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Practical Consideration of SAFETY</a:t>
            </a:r>
            <a:endParaRPr lang="en-SG" dirty="0"/>
          </a:p>
        </p:txBody>
      </p:sp>
      <p:sp>
        <p:nvSpPr>
          <p:cNvPr id="3" name="Subtitle 2"/>
          <p:cNvSpPr>
            <a:spLocks noGrp="1"/>
          </p:cNvSpPr>
          <p:nvPr>
            <p:ph type="subTitle" idx="1"/>
          </p:nvPr>
        </p:nvSpPr>
        <p:spPr/>
        <p:txBody>
          <a:bodyPr/>
          <a:lstStyle/>
          <a:p>
            <a:endParaRPr lang="en-SG"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75956011"/>
      </p:ext>
    </p:extLst>
  </p:cSld>
  <p:clrMapOvr>
    <a:masterClrMapping/>
  </p:clrMapOvr>
  <mc:AlternateContent xmlns:mc="http://schemas.openxmlformats.org/markup-compatibility/2006">
    <mc:Choice xmlns:p14="http://schemas.microsoft.com/office/powerpoint/2010/main" Requires="p14">
      <p:transition spd="slow" p14:dur="2000" advTm="6941"/>
    </mc:Choice>
    <mc:Fallback>
      <p:transition spd="slow" advTm="6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Master Control Relay (MCR)</a:t>
            </a:r>
            <a:endParaRPr lang="en-SG" dirty="0"/>
          </a:p>
        </p:txBody>
      </p:sp>
      <p:sp>
        <p:nvSpPr>
          <p:cNvPr id="3" name="Content Placeholder 2"/>
          <p:cNvSpPr>
            <a:spLocks noGrp="1"/>
          </p:cNvSpPr>
          <p:nvPr>
            <p:ph idx="1"/>
          </p:nvPr>
        </p:nvSpPr>
        <p:spPr>
          <a:xfrm>
            <a:off x="5237199" y="-1214151"/>
            <a:ext cx="6281873" cy="5248622"/>
          </a:xfrm>
        </p:spPr>
        <p:txBody>
          <a:bodyPr>
            <a:normAutofit/>
          </a:bodyPr>
          <a:lstStyle/>
          <a:p>
            <a:r>
              <a:rPr lang="en-SG" sz="2000" dirty="0" smtClean="0"/>
              <a:t>Used as a standard hardware safety technique protecting the system under emergency  condition</a:t>
            </a:r>
          </a:p>
          <a:p>
            <a:r>
              <a:rPr lang="en-SG" sz="2000" dirty="0" smtClean="0"/>
              <a:t>Example: MCR provides power to the I/O modules</a:t>
            </a:r>
          </a:p>
          <a:p>
            <a:pPr lvl="1"/>
            <a:r>
              <a:rPr lang="en-SG" sz="1800" dirty="0" smtClean="0"/>
              <a:t>Hence when MCR is not operating, there is no power to I/O</a:t>
            </a:r>
            <a:endParaRPr lang="en-SG" sz="1800" dirty="0"/>
          </a:p>
        </p:txBody>
      </p:sp>
      <p:pic>
        <p:nvPicPr>
          <p:cNvPr id="4" name="Picture 3"/>
          <p:cNvPicPr>
            <a:picLocks noChangeAspect="1"/>
          </p:cNvPicPr>
          <p:nvPr/>
        </p:nvPicPr>
        <p:blipFill>
          <a:blip r:embed="rId5"/>
          <a:stretch>
            <a:fillRect/>
          </a:stretch>
        </p:blipFill>
        <p:spPr>
          <a:xfrm>
            <a:off x="5739959" y="2624446"/>
            <a:ext cx="5086350" cy="400468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87217287"/>
      </p:ext>
    </p:extLst>
  </p:cSld>
  <p:clrMapOvr>
    <a:masterClrMapping/>
  </p:clrMapOvr>
  <mc:AlternateContent xmlns:mc="http://schemas.openxmlformats.org/markup-compatibility/2006">
    <mc:Choice xmlns:p14="http://schemas.microsoft.com/office/powerpoint/2010/main" Requires="p14">
      <p:transition spd="slow" p14:dur="2000" advTm="88040"/>
    </mc:Choice>
    <mc:Fallback>
      <p:transition spd="slow" advTm="88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Emergency Shutdown (ESD)</a:t>
            </a:r>
            <a:endParaRPr lang="en-SG" dirty="0"/>
          </a:p>
        </p:txBody>
      </p:sp>
      <p:sp>
        <p:nvSpPr>
          <p:cNvPr id="3" name="Content Placeholder 2"/>
          <p:cNvSpPr>
            <a:spLocks noGrp="1"/>
          </p:cNvSpPr>
          <p:nvPr>
            <p:ph idx="1"/>
          </p:nvPr>
        </p:nvSpPr>
        <p:spPr>
          <a:xfrm>
            <a:off x="5082821" y="-274386"/>
            <a:ext cx="6721252" cy="5248622"/>
          </a:xfrm>
        </p:spPr>
        <p:txBody>
          <a:bodyPr/>
          <a:lstStyle/>
          <a:p>
            <a:r>
              <a:rPr lang="en-SG" sz="2000" dirty="0" smtClean="0"/>
              <a:t>Emergency Stop button (NC contact)</a:t>
            </a:r>
          </a:p>
          <a:p>
            <a:pPr lvl="1"/>
            <a:r>
              <a:rPr lang="en-SG" sz="1800" dirty="0" smtClean="0"/>
              <a:t>Latches on upon activation. </a:t>
            </a:r>
          </a:p>
          <a:p>
            <a:pPr lvl="1"/>
            <a:r>
              <a:rPr lang="en-SG" sz="1800" dirty="0" smtClean="0"/>
              <a:t>Turn the knob release the button.</a:t>
            </a:r>
          </a:p>
          <a:p>
            <a:r>
              <a:rPr lang="en-SG" sz="2000" dirty="0" smtClean="0"/>
              <a:t>Activation of ESD stops all outputs during emergency. </a:t>
            </a:r>
          </a:p>
          <a:p>
            <a:pPr lvl="1"/>
            <a:r>
              <a:rPr lang="en-SG" sz="1800" dirty="0" smtClean="0"/>
              <a:t>The connection would be similar to MCR, except that it cuts off only output module.</a:t>
            </a:r>
          </a:p>
          <a:p>
            <a:r>
              <a:rPr lang="en-SG" dirty="0" smtClean="0"/>
              <a:t>Activation of ESD could also be programmed to perform a shut down sequence to return process to safe state   </a:t>
            </a:r>
            <a:endParaRPr lang="en-SG" dirty="0"/>
          </a:p>
        </p:txBody>
      </p:sp>
      <p:pic>
        <p:nvPicPr>
          <p:cNvPr id="4" name="Picture 3"/>
          <p:cNvPicPr>
            <a:picLocks noChangeAspect="1"/>
          </p:cNvPicPr>
          <p:nvPr/>
        </p:nvPicPr>
        <p:blipFill>
          <a:blip r:embed="rId6"/>
          <a:stretch>
            <a:fillRect/>
          </a:stretch>
        </p:blipFill>
        <p:spPr>
          <a:xfrm>
            <a:off x="5762315" y="4207142"/>
            <a:ext cx="2733675" cy="2505075"/>
          </a:xfrm>
          <a:prstGeom prst="rect">
            <a:avLst/>
          </a:prstGeom>
        </p:spPr>
      </p:pic>
      <p:pic>
        <p:nvPicPr>
          <p:cNvPr id="5" name="Picture 4"/>
          <p:cNvPicPr>
            <a:picLocks noChangeAspect="1"/>
          </p:cNvPicPr>
          <p:nvPr/>
        </p:nvPicPr>
        <p:blipFill>
          <a:blip r:embed="rId7"/>
          <a:stretch>
            <a:fillRect/>
          </a:stretch>
        </p:blipFill>
        <p:spPr>
          <a:xfrm rot="5400000">
            <a:off x="8692772" y="4384688"/>
            <a:ext cx="2532104" cy="2122953"/>
          </a:xfrm>
          <a:prstGeom prst="rect">
            <a:avLst/>
          </a:prstGeom>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059223457"/>
      </p:ext>
    </p:extLst>
  </p:cSld>
  <p:clrMapOvr>
    <a:masterClrMapping/>
  </p:clrMapOvr>
  <mc:AlternateContent xmlns:mc="http://schemas.openxmlformats.org/markup-compatibility/2006">
    <mc:Choice xmlns:p14="http://schemas.microsoft.com/office/powerpoint/2010/main" Requires="p14">
      <p:transition spd="slow" p14:dur="2000" advTm="123876"/>
    </mc:Choice>
    <mc:Fallback>
      <p:transition spd="slow" advTm="12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PRING_QUIZ_SHAPE0"/>
          <p:cNvSpPr/>
          <p:nvPr/>
        </p:nvSpPr>
        <p:spPr>
          <a:xfrm>
            <a:off x="0" y="0"/>
            <a:ext cx="12192000" cy="6858000"/>
          </a:xfrm>
          <a:prstGeom prst="rect">
            <a:avLst/>
          </a:prstGeom>
          <a:solidFill>
            <a:srgbClr val="FFFFFF"/>
          </a:solidFill>
          <a:ln w="15875" cap="flat" cmpd="sng" algn="ctr">
            <a:noFill/>
            <a:prstDash val="solid"/>
          </a:ln>
          <a:effectLst>
            <a:innerShdw>
              <a:scrgbClr r="0" g="0" b="0">
                <a:alpha val="0"/>
              </a:scrgbClr>
            </a:innerShdw>
          </a:effectLst>
          <a:extLst>
            <a:ext uri="{91240B29-F687-4F45-9708-019B960494DF}">
              <a14:hiddenLine xmlns:a14="http://schemas.microsoft.com/office/drawing/2010/main" w="15875" cap="flat" cmpd="sng" algn="ctr">
                <a:solidFill>
                  <a:schemeClr val="accent1">
                    <a:shade val="50000"/>
                    <a:shade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ISPRING_QUIZ_SHAPE1"/>
          <p:cNvPicPr>
            <a:picLocks/>
          </p:cNvPicPr>
          <p:nvPr/>
        </p:nvPicPr>
        <p:blipFill>
          <a:blip r:embed="rId4">
            <a:extLst>
              <a:ext uri="{28A0092B-C50C-407E-A947-70E740481C1C}">
                <a14:useLocalDpi xmlns:a14="http://schemas.microsoft.com/office/drawing/2010/main" val="0"/>
              </a:ext>
            </a:extLst>
          </a:blip>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8" name="ISPRING_QUIZ_SHAPE2"/>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SG" sz="3000" smtClean="0">
                <a:solidFill>
                  <a:srgbClr val="343944"/>
                </a:solidFill>
                <a:effectLst/>
                <a:latin typeface="Segoe UI" panose="020B0502040204020203" pitchFamily="34" charset="0"/>
              </a:rPr>
              <a:t>   Quiz</a:t>
            </a:r>
            <a:endParaRPr lang="en-SG" sz="3000">
              <a:solidFill>
                <a:srgbClr val="343944"/>
              </a:solidFill>
              <a:effectLst/>
              <a:latin typeface="Segoe UI" panose="020B0502040204020203" pitchFamily="34" charset="0"/>
            </a:endParaRPr>
          </a:p>
        </p:txBody>
      </p:sp>
      <p:pic>
        <p:nvPicPr>
          <p:cNvPr id="9" name="ISPRING_QUIZ_SHAPE3"/>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357855" y="482600"/>
            <a:ext cx="406400" cy="406400"/>
          </a:xfrm>
          <a:prstGeom prst="rect">
            <a:avLst/>
          </a:prstGeom>
          <a:effectLst>
            <a:innerShdw>
              <a:scrgbClr r="0" g="0" b="0">
                <a:alpha val="0"/>
              </a:scrgbClr>
            </a:innerShdw>
          </a:effectLst>
        </p:spPr>
      </p:pic>
      <p:sp>
        <p:nvSpPr>
          <p:cNvPr id="10" name="ISPRING_QUIZ_SHAPE4"/>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GB" sz="2200" smtClean="0">
                <a:solidFill>
                  <a:srgbClr val="343944"/>
                </a:solidFill>
                <a:effectLst/>
                <a:latin typeface="Segoe UI" panose="020B0502040204020203" pitchFamily="34" charset="0"/>
              </a:rPr>
              <a:t>Click the </a:t>
            </a:r>
            <a:r>
              <a:rPr lang="en-GB" sz="2200" b="1" smtClean="0">
                <a:solidFill>
                  <a:srgbClr val="343944"/>
                </a:solidFill>
                <a:effectLst/>
                <a:latin typeface="Segoe UI Semibold" panose="020B0702040204020203" pitchFamily="34" charset="0"/>
              </a:rPr>
              <a:t>Quiz</a:t>
            </a:r>
            <a:r>
              <a:rPr lang="en-GB" sz="2200" smtClean="0">
                <a:solidFill>
                  <a:srgbClr val="343944"/>
                </a:solidFill>
                <a:effectLst/>
                <a:latin typeface="Segoe UI" panose="020B0502040204020203" pitchFamily="34" charset="0"/>
              </a:rPr>
              <a:t> button to edit this object</a:t>
            </a:r>
            <a:endParaRPr lang="en-SG"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3276802171"/>
      </p:ext>
    </p:extLst>
  </p:cSld>
  <p:clrMapOvr>
    <a:masterClrMapping/>
  </p:clrMapOvr>
  <mc:AlternateContent xmlns:mc="http://schemas.openxmlformats.org/markup-compatibility/2006">
    <mc:Choice xmlns:p14="http://schemas.microsoft.com/office/powerpoint/2010/main" Requires="p14">
      <p:transition spd="slow" p14:dur="2000" advTm="2579"/>
    </mc:Choice>
    <mc:Fallback>
      <p:transition spd="slow" advTm="257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Safety Logic</a:t>
            </a:r>
            <a:endParaRPr lang="en-SG" dirty="0"/>
          </a:p>
        </p:txBody>
      </p:sp>
      <p:sp>
        <p:nvSpPr>
          <p:cNvPr id="3" name="Content Placeholder 2"/>
          <p:cNvSpPr>
            <a:spLocks noGrp="1"/>
          </p:cNvSpPr>
          <p:nvPr>
            <p:ph idx="1"/>
          </p:nvPr>
        </p:nvSpPr>
        <p:spPr/>
        <p:txBody>
          <a:bodyPr>
            <a:normAutofit/>
          </a:bodyPr>
          <a:lstStyle/>
          <a:p>
            <a:r>
              <a:rPr lang="en-SG" sz="2000" dirty="0" smtClean="0"/>
              <a:t>What will happen if a person is caught in a drive mechanism? </a:t>
            </a:r>
          </a:p>
          <a:p>
            <a:pPr lvl="1"/>
            <a:r>
              <a:rPr lang="en-SG" sz="1800" dirty="0" smtClean="0"/>
              <a:t>Immediately STOP the system!</a:t>
            </a:r>
          </a:p>
          <a:p>
            <a:pPr lvl="1"/>
            <a:r>
              <a:rPr lang="en-SG" sz="1800" dirty="0" smtClean="0"/>
              <a:t>How do you STOP? Emergency Stop button? </a:t>
            </a:r>
            <a:endParaRPr lang="en-SG" sz="1800" dirty="0"/>
          </a:p>
          <a:p>
            <a:r>
              <a:rPr lang="en-SG" sz="2000" dirty="0" smtClean="0"/>
              <a:t>When the motor operates in overload condition, how to cut off before it gets damaged / electrical fires?</a:t>
            </a:r>
          </a:p>
          <a:p>
            <a:r>
              <a:rPr lang="en-SG" sz="2000" dirty="0" smtClean="0"/>
              <a:t>Safety is the most important factor to incorporate to the mechanical design, circuit design and the programming of PLC.</a:t>
            </a:r>
          </a:p>
          <a:p>
            <a:r>
              <a:rPr lang="en-SG" sz="2000" dirty="0" smtClean="0"/>
              <a:t>Fatalities or serious injuries could be avoided when safety is incorporated.</a:t>
            </a:r>
            <a:endParaRPr lang="en-SG" sz="200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88873133"/>
      </p:ext>
    </p:extLst>
  </p:cSld>
  <p:clrMapOvr>
    <a:masterClrMapping/>
  </p:clrMapOvr>
  <mc:AlternateContent xmlns:mc="http://schemas.openxmlformats.org/markup-compatibility/2006">
    <mc:Choice xmlns:p14="http://schemas.microsoft.com/office/powerpoint/2010/main" Requires="p14">
      <p:transition spd="slow" p14:dur="2000" advTm="59264"/>
    </mc:Choice>
    <mc:Fallback>
      <p:transition spd="slow" advTm="5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a:t>
            </a:r>
            <a:endParaRPr lang="en-SG" dirty="0"/>
          </a:p>
        </p:txBody>
      </p:sp>
      <p:sp>
        <p:nvSpPr>
          <p:cNvPr id="3" name="Content Placeholder 2"/>
          <p:cNvSpPr>
            <a:spLocks noGrp="1"/>
          </p:cNvSpPr>
          <p:nvPr>
            <p:ph idx="1"/>
          </p:nvPr>
        </p:nvSpPr>
        <p:spPr/>
        <p:txBody>
          <a:bodyPr>
            <a:normAutofit/>
          </a:bodyPr>
          <a:lstStyle/>
          <a:p>
            <a:r>
              <a:rPr lang="en-SG" sz="2000" dirty="0" smtClean="0"/>
              <a:t>Implement safety logic including interlock and overload to electrical circuit</a:t>
            </a:r>
          </a:p>
          <a:p>
            <a:r>
              <a:rPr lang="en-SG" sz="2000" dirty="0" smtClean="0"/>
              <a:t>Explain the function of master control relay, safety PLC and safety system</a:t>
            </a:r>
          </a:p>
          <a:p>
            <a:r>
              <a:rPr lang="en-SG" sz="2000" dirty="0" smtClean="0"/>
              <a:t>Design control circuits interfacing to PLC</a:t>
            </a:r>
            <a:endParaRPr lang="en-SG" sz="20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15092995"/>
      </p:ext>
    </p:extLst>
  </p:cSld>
  <p:clrMapOvr>
    <a:masterClrMapping/>
  </p:clrMapOvr>
  <mc:AlternateContent xmlns:mc="http://schemas.openxmlformats.org/markup-compatibility/2006">
    <mc:Choice xmlns:p14="http://schemas.microsoft.com/office/powerpoint/2010/main" Requires="p14">
      <p:transition spd="slow" p14:dur="2000" advTm="25122"/>
    </mc:Choice>
    <mc:Fallback>
      <p:transition spd="slow" advTm="2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Typical Motor Starter Circuit</a:t>
            </a:r>
            <a:endParaRPr lang="en-SG" dirty="0"/>
          </a:p>
        </p:txBody>
      </p:sp>
      <p:pic>
        <p:nvPicPr>
          <p:cNvPr id="9" name="Content Placeholder 8"/>
          <p:cNvPicPr>
            <a:picLocks noGrp="1" noChangeAspect="1"/>
          </p:cNvPicPr>
          <p:nvPr>
            <p:ph idx="1"/>
          </p:nvPr>
        </p:nvPicPr>
        <p:blipFill rotWithShape="1">
          <a:blip r:embed="rId6"/>
          <a:srcRect b="49046"/>
          <a:stretch/>
        </p:blipFill>
        <p:spPr>
          <a:xfrm>
            <a:off x="4856950" y="563384"/>
            <a:ext cx="7183884" cy="2837907"/>
          </a:xfrm>
          <a:prstGeom prst="rect">
            <a:avLst/>
          </a:prstGeom>
        </p:spPr>
      </p:pic>
      <p:sp>
        <p:nvSpPr>
          <p:cNvPr id="6" name="Rectangle 5"/>
          <p:cNvSpPr/>
          <p:nvPr/>
        </p:nvSpPr>
        <p:spPr>
          <a:xfrm>
            <a:off x="7006444" y="913799"/>
            <a:ext cx="2565070" cy="193628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7535560" y="232420"/>
            <a:ext cx="1607941" cy="369332"/>
          </a:xfrm>
          <a:prstGeom prst="rect">
            <a:avLst/>
          </a:prstGeom>
          <a:noFill/>
        </p:spPr>
        <p:txBody>
          <a:bodyPr wrap="none" rtlCol="0">
            <a:spAutoFit/>
          </a:bodyPr>
          <a:lstStyle/>
          <a:p>
            <a:r>
              <a:rPr lang="en-SG" dirty="0" smtClean="0">
                <a:solidFill>
                  <a:srgbClr val="0070C0"/>
                </a:solidFill>
              </a:rPr>
              <a:t>Power Circuit</a:t>
            </a:r>
            <a:endParaRPr lang="en-SG" dirty="0">
              <a:solidFill>
                <a:srgbClr val="0070C0"/>
              </a:solidFill>
            </a:endParaRPr>
          </a:p>
        </p:txBody>
      </p:sp>
      <p:grpSp>
        <p:nvGrpSpPr>
          <p:cNvPr id="3" name="Group 2"/>
          <p:cNvGrpSpPr/>
          <p:nvPr/>
        </p:nvGrpSpPr>
        <p:grpSpPr>
          <a:xfrm>
            <a:off x="73459" y="110394"/>
            <a:ext cx="4497232" cy="2038159"/>
            <a:chOff x="701819" y="4337732"/>
            <a:chExt cx="5679430" cy="2389845"/>
          </a:xfrm>
        </p:grpSpPr>
        <p:pic>
          <p:nvPicPr>
            <p:cNvPr id="11" name="Picture 10"/>
            <p:cNvPicPr>
              <a:picLocks noChangeAspect="1"/>
            </p:cNvPicPr>
            <p:nvPr/>
          </p:nvPicPr>
          <p:blipFill>
            <a:blip r:embed="rId7"/>
            <a:stretch>
              <a:fillRect/>
            </a:stretch>
          </p:blipFill>
          <p:spPr>
            <a:xfrm rot="16200000">
              <a:off x="2535596" y="2503955"/>
              <a:ext cx="2011875" cy="5679430"/>
            </a:xfrm>
            <a:prstGeom prst="rect">
              <a:avLst/>
            </a:prstGeom>
          </p:spPr>
        </p:pic>
        <p:sp>
          <p:nvSpPr>
            <p:cNvPr id="12" name="TextBox 11"/>
            <p:cNvSpPr txBox="1"/>
            <p:nvPr/>
          </p:nvSpPr>
          <p:spPr>
            <a:xfrm>
              <a:off x="1584772" y="6358245"/>
              <a:ext cx="1234633" cy="369332"/>
            </a:xfrm>
            <a:prstGeom prst="rect">
              <a:avLst/>
            </a:prstGeom>
            <a:noFill/>
          </p:spPr>
          <p:txBody>
            <a:bodyPr wrap="none" rtlCol="0">
              <a:spAutoFit/>
            </a:bodyPr>
            <a:lstStyle/>
            <a:p>
              <a:r>
                <a:rPr lang="en-SG" dirty="0" smtClean="0"/>
                <a:t>Contactor</a:t>
              </a:r>
              <a:endParaRPr lang="en-SG" dirty="0"/>
            </a:p>
          </p:txBody>
        </p:sp>
        <p:sp>
          <p:nvSpPr>
            <p:cNvPr id="13" name="TextBox 12"/>
            <p:cNvSpPr txBox="1"/>
            <p:nvPr/>
          </p:nvSpPr>
          <p:spPr>
            <a:xfrm>
              <a:off x="3596444" y="6349608"/>
              <a:ext cx="2125390" cy="369332"/>
            </a:xfrm>
            <a:prstGeom prst="rect">
              <a:avLst/>
            </a:prstGeom>
            <a:noFill/>
          </p:spPr>
          <p:txBody>
            <a:bodyPr wrap="none" rtlCol="0">
              <a:spAutoFit/>
            </a:bodyPr>
            <a:lstStyle/>
            <a:p>
              <a:r>
                <a:rPr lang="en-SG" dirty="0" smtClean="0"/>
                <a:t>Thermal Overload</a:t>
              </a:r>
              <a:endParaRPr lang="en-SG" dirty="0"/>
            </a:p>
          </p:txBody>
        </p:sp>
      </p:grpSp>
      <p:sp>
        <p:nvSpPr>
          <p:cNvPr id="33" name="Content Placeholder 2"/>
          <p:cNvSpPr txBox="1">
            <a:spLocks/>
          </p:cNvSpPr>
          <p:nvPr/>
        </p:nvSpPr>
        <p:spPr>
          <a:xfrm>
            <a:off x="5118447" y="3622964"/>
            <a:ext cx="6281873" cy="242884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SG" dirty="0" smtClean="0"/>
              <a:t>Contactor – Electromechanical device used for switching on/off large current load such as motors. Controlled by small current to electromagnet.</a:t>
            </a:r>
          </a:p>
          <a:p>
            <a:r>
              <a:rPr lang="en-SG" dirty="0" smtClean="0"/>
              <a:t>Thermal overload device protects circuit by opening the contact when the current is higher than setting. Typically needs to be manually reset before restarting circuit. </a:t>
            </a:r>
            <a:endParaRPr lang="en-SG" dirty="0"/>
          </a:p>
        </p:txBody>
      </p:sp>
      <p:sp>
        <p:nvSpPr>
          <p:cNvPr id="5" name="Rounded Rectangle 4"/>
          <p:cNvSpPr/>
          <p:nvPr/>
        </p:nvSpPr>
        <p:spPr>
          <a:xfrm>
            <a:off x="3255820" y="928251"/>
            <a:ext cx="630382" cy="8312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ounded Rectangle 33"/>
          <p:cNvSpPr/>
          <p:nvPr/>
        </p:nvSpPr>
        <p:spPr>
          <a:xfrm>
            <a:off x="3093028" y="347360"/>
            <a:ext cx="381000" cy="5087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ounded Rectangle 34"/>
          <p:cNvSpPr/>
          <p:nvPr/>
        </p:nvSpPr>
        <p:spPr>
          <a:xfrm>
            <a:off x="3568782" y="358877"/>
            <a:ext cx="381000" cy="5087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p:cNvSpPr txBox="1"/>
          <p:nvPr/>
        </p:nvSpPr>
        <p:spPr>
          <a:xfrm>
            <a:off x="3823854" y="1139606"/>
            <a:ext cx="90009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t>Trip</a:t>
            </a:r>
          </a:p>
          <a:p>
            <a:r>
              <a:rPr lang="en-SG" dirty="0" smtClean="0"/>
              <a:t>setting</a:t>
            </a:r>
            <a:endParaRPr lang="en-SG" dirty="0"/>
          </a:p>
        </p:txBody>
      </p:sp>
      <p:sp>
        <p:nvSpPr>
          <p:cNvPr id="36" name="TextBox 35"/>
          <p:cNvSpPr txBox="1"/>
          <p:nvPr/>
        </p:nvSpPr>
        <p:spPr>
          <a:xfrm>
            <a:off x="4039442" y="309626"/>
            <a:ext cx="66425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t>Stop</a:t>
            </a:r>
            <a:endParaRPr lang="en-SG" dirty="0"/>
          </a:p>
        </p:txBody>
      </p:sp>
      <p:sp>
        <p:nvSpPr>
          <p:cNvPr id="37" name="TextBox 36"/>
          <p:cNvSpPr txBox="1"/>
          <p:nvPr/>
        </p:nvSpPr>
        <p:spPr>
          <a:xfrm>
            <a:off x="2472120" y="275254"/>
            <a:ext cx="76125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t>Reset</a:t>
            </a:r>
            <a:endParaRPr lang="en-SG" dirty="0"/>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392869709"/>
      </p:ext>
    </p:extLst>
  </p:cSld>
  <p:clrMapOvr>
    <a:masterClrMapping/>
  </p:clrMapOvr>
  <mc:AlternateContent xmlns:mc="http://schemas.openxmlformats.org/markup-compatibility/2006">
    <mc:Choice xmlns:p14="http://schemas.microsoft.com/office/powerpoint/2010/main" Requires="p14">
      <p:transition spd="slow" p14:dur="2000" advTm="223533"/>
    </mc:Choice>
    <mc:Fallback>
      <p:transition spd="slow" advTm="223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8"/>
                </p:tgtEl>
              </p:cMediaNode>
            </p:audio>
          </p:childTnLst>
        </p:cTn>
      </p:par>
    </p:tnLst>
    <p:bldLst>
      <p:bldP spid="5" grpId="0" animBg="1"/>
      <p:bldP spid="34" grpId="0" animBg="1"/>
      <p:bldP spid="35" grpId="0" animBg="1"/>
      <p:bldP spid="7"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Typical Motor Starter Circuit</a:t>
            </a:r>
            <a:endParaRPr lang="en-SG" dirty="0"/>
          </a:p>
        </p:txBody>
      </p:sp>
      <p:pic>
        <p:nvPicPr>
          <p:cNvPr id="9" name="Content Placeholder 8"/>
          <p:cNvPicPr>
            <a:picLocks noGrp="1" noChangeAspect="1"/>
          </p:cNvPicPr>
          <p:nvPr>
            <p:ph idx="1"/>
          </p:nvPr>
        </p:nvPicPr>
        <p:blipFill>
          <a:blip r:embed="rId6"/>
          <a:stretch>
            <a:fillRect/>
          </a:stretch>
        </p:blipFill>
        <p:spPr>
          <a:xfrm>
            <a:off x="4955427" y="558140"/>
            <a:ext cx="7183884" cy="5569527"/>
          </a:xfrm>
          <a:prstGeom prst="rect">
            <a:avLst/>
          </a:prstGeom>
        </p:spPr>
      </p:pic>
      <p:sp>
        <p:nvSpPr>
          <p:cNvPr id="6" name="Rectangle 5"/>
          <p:cNvSpPr/>
          <p:nvPr/>
        </p:nvSpPr>
        <p:spPr>
          <a:xfrm>
            <a:off x="7006444" y="913799"/>
            <a:ext cx="2565070" cy="193628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4660742" y="937548"/>
            <a:ext cx="1607941" cy="369332"/>
          </a:xfrm>
          <a:prstGeom prst="rect">
            <a:avLst/>
          </a:prstGeom>
          <a:noFill/>
        </p:spPr>
        <p:txBody>
          <a:bodyPr wrap="none" rtlCol="0">
            <a:spAutoFit/>
          </a:bodyPr>
          <a:lstStyle/>
          <a:p>
            <a:r>
              <a:rPr lang="en-SG" dirty="0" smtClean="0">
                <a:solidFill>
                  <a:srgbClr val="0070C0"/>
                </a:solidFill>
              </a:rPr>
              <a:t>Power Circuit</a:t>
            </a:r>
            <a:endParaRPr lang="en-SG" dirty="0">
              <a:solidFill>
                <a:srgbClr val="0070C0"/>
              </a:solidFill>
            </a:endParaRPr>
          </a:p>
        </p:txBody>
      </p:sp>
      <p:pic>
        <p:nvPicPr>
          <p:cNvPr id="11" name="Picture 10"/>
          <p:cNvPicPr>
            <a:picLocks noChangeAspect="1"/>
          </p:cNvPicPr>
          <p:nvPr/>
        </p:nvPicPr>
        <p:blipFill>
          <a:blip r:embed="rId7"/>
          <a:stretch>
            <a:fillRect/>
          </a:stretch>
        </p:blipFill>
        <p:spPr>
          <a:xfrm rot="16200000">
            <a:off x="2303367" y="2572352"/>
            <a:ext cx="2011875" cy="5559910"/>
          </a:xfrm>
          <a:prstGeom prst="rect">
            <a:avLst/>
          </a:prstGeom>
        </p:spPr>
      </p:pic>
      <p:sp>
        <p:nvSpPr>
          <p:cNvPr id="12" name="TextBox 11"/>
          <p:cNvSpPr txBox="1"/>
          <p:nvPr/>
        </p:nvSpPr>
        <p:spPr>
          <a:xfrm>
            <a:off x="1007384" y="6358245"/>
            <a:ext cx="1234633" cy="369332"/>
          </a:xfrm>
          <a:prstGeom prst="rect">
            <a:avLst/>
          </a:prstGeom>
          <a:noFill/>
        </p:spPr>
        <p:txBody>
          <a:bodyPr wrap="none" rtlCol="0">
            <a:spAutoFit/>
          </a:bodyPr>
          <a:lstStyle/>
          <a:p>
            <a:r>
              <a:rPr lang="en-SG" dirty="0" smtClean="0"/>
              <a:t>Contactor</a:t>
            </a:r>
            <a:endParaRPr lang="en-SG" dirty="0"/>
          </a:p>
        </p:txBody>
      </p:sp>
      <p:sp>
        <p:nvSpPr>
          <p:cNvPr id="13" name="TextBox 12"/>
          <p:cNvSpPr txBox="1"/>
          <p:nvPr/>
        </p:nvSpPr>
        <p:spPr>
          <a:xfrm>
            <a:off x="3963870" y="6349608"/>
            <a:ext cx="2125390" cy="369332"/>
          </a:xfrm>
          <a:prstGeom prst="rect">
            <a:avLst/>
          </a:prstGeom>
          <a:noFill/>
        </p:spPr>
        <p:txBody>
          <a:bodyPr wrap="none" rtlCol="0">
            <a:spAutoFit/>
          </a:bodyPr>
          <a:lstStyle/>
          <a:p>
            <a:r>
              <a:rPr lang="en-SG" dirty="0" smtClean="0"/>
              <a:t>Thermal Overload</a:t>
            </a:r>
            <a:endParaRPr lang="en-SG" dirty="0"/>
          </a:p>
        </p:txBody>
      </p:sp>
      <p:sp>
        <p:nvSpPr>
          <p:cNvPr id="14" name="Rectangle 13"/>
          <p:cNvSpPr/>
          <p:nvPr/>
        </p:nvSpPr>
        <p:spPr>
          <a:xfrm>
            <a:off x="5130140" y="4393869"/>
            <a:ext cx="570015" cy="1051271"/>
          </a:xfrm>
          <a:prstGeom prst="rect">
            <a:avLst/>
          </a:prstGeom>
          <a:noFill/>
          <a:ln w="444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rot="5400000">
            <a:off x="7448647" y="3886046"/>
            <a:ext cx="629392" cy="1051271"/>
          </a:xfrm>
          <a:prstGeom prst="rect">
            <a:avLst/>
          </a:prstGeom>
          <a:noFill/>
          <a:ln w="444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7" name="Straight Arrow Connector 16"/>
          <p:cNvCxnSpPr>
            <a:stCxn id="14" idx="3"/>
          </p:cNvCxnSpPr>
          <p:nvPr/>
        </p:nvCxnSpPr>
        <p:spPr>
          <a:xfrm flipV="1">
            <a:off x="5700155" y="4393869"/>
            <a:ext cx="1484416" cy="5256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180745" y="3578146"/>
            <a:ext cx="1754776" cy="369332"/>
          </a:xfrm>
          <a:prstGeom prst="rect">
            <a:avLst/>
          </a:prstGeom>
          <a:noFill/>
        </p:spPr>
        <p:txBody>
          <a:bodyPr wrap="none" rtlCol="0">
            <a:spAutoFit/>
          </a:bodyPr>
          <a:lstStyle/>
          <a:p>
            <a:r>
              <a:rPr lang="en-SG" dirty="0" smtClean="0">
                <a:solidFill>
                  <a:srgbClr val="0070C0"/>
                </a:solidFill>
              </a:rPr>
              <a:t>Control Circuit</a:t>
            </a:r>
            <a:endParaRPr lang="en-SG" dirty="0">
              <a:solidFill>
                <a:srgbClr val="0070C0"/>
              </a:solidFill>
            </a:endParaRPr>
          </a:p>
        </p:txBody>
      </p:sp>
      <p:pic>
        <p:nvPicPr>
          <p:cNvPr id="19" name="Picture 18"/>
          <p:cNvPicPr>
            <a:picLocks noChangeAspect="1"/>
          </p:cNvPicPr>
          <p:nvPr/>
        </p:nvPicPr>
        <p:blipFill>
          <a:blip r:embed="rId8"/>
          <a:stretch>
            <a:fillRect/>
          </a:stretch>
        </p:blipFill>
        <p:spPr>
          <a:xfrm>
            <a:off x="9496787" y="3917373"/>
            <a:ext cx="800100" cy="571500"/>
          </a:xfrm>
          <a:prstGeom prst="rect">
            <a:avLst/>
          </a:prstGeom>
        </p:spPr>
      </p:pic>
      <p:pic>
        <p:nvPicPr>
          <p:cNvPr id="20" name="Picture 19" descr="File:Finger-pointing-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748506">
            <a:off x="8903472" y="3537357"/>
            <a:ext cx="753789" cy="568921"/>
          </a:xfrm>
          <a:prstGeom prst="rect">
            <a:avLst/>
          </a:prstGeom>
        </p:spPr>
      </p:pic>
      <p:pic>
        <p:nvPicPr>
          <p:cNvPr id="21" name="Picture 20"/>
          <p:cNvPicPr>
            <a:picLocks noChangeAspect="1"/>
          </p:cNvPicPr>
          <p:nvPr/>
        </p:nvPicPr>
        <p:blipFill rotWithShape="1">
          <a:blip r:embed="rId10"/>
          <a:srcRect l="527" b="65161"/>
          <a:stretch/>
        </p:blipFill>
        <p:spPr>
          <a:xfrm>
            <a:off x="10794670" y="4085110"/>
            <a:ext cx="815980" cy="641270"/>
          </a:xfrm>
          <a:prstGeom prst="rect">
            <a:avLst/>
          </a:prstGeom>
        </p:spPr>
      </p:pic>
      <p:pic>
        <p:nvPicPr>
          <p:cNvPr id="24" name="Picture 23"/>
          <p:cNvPicPr>
            <a:picLocks noChangeAspect="1"/>
          </p:cNvPicPr>
          <p:nvPr/>
        </p:nvPicPr>
        <p:blipFill>
          <a:blip r:embed="rId11"/>
          <a:stretch>
            <a:fillRect/>
          </a:stretch>
        </p:blipFill>
        <p:spPr>
          <a:xfrm>
            <a:off x="8590629" y="4857008"/>
            <a:ext cx="533400" cy="1004284"/>
          </a:xfrm>
          <a:prstGeom prst="rect">
            <a:avLst/>
          </a:prstGeom>
        </p:spPr>
      </p:pic>
      <p:pic>
        <p:nvPicPr>
          <p:cNvPr id="26" name="Picture 25"/>
          <p:cNvPicPr>
            <a:picLocks noChangeAspect="1"/>
          </p:cNvPicPr>
          <p:nvPr/>
        </p:nvPicPr>
        <p:blipFill rotWithShape="1">
          <a:blip r:embed="rId10"/>
          <a:srcRect l="-1557" t="38989" r="1" b="2301"/>
          <a:stretch/>
        </p:blipFill>
        <p:spPr>
          <a:xfrm>
            <a:off x="10794670" y="4810689"/>
            <a:ext cx="833082" cy="1080655"/>
          </a:xfrm>
          <a:prstGeom prst="rect">
            <a:avLst/>
          </a:prstGeom>
        </p:spPr>
      </p:pic>
      <p:pic>
        <p:nvPicPr>
          <p:cNvPr id="27" name="Picture 26"/>
          <p:cNvPicPr>
            <a:picLocks noChangeAspect="1"/>
          </p:cNvPicPr>
          <p:nvPr/>
        </p:nvPicPr>
        <p:blipFill>
          <a:blip r:embed="rId12"/>
          <a:stretch>
            <a:fillRect/>
          </a:stretch>
        </p:blipFill>
        <p:spPr>
          <a:xfrm>
            <a:off x="7392300" y="4820339"/>
            <a:ext cx="990600" cy="992937"/>
          </a:xfrm>
          <a:prstGeom prst="rect">
            <a:avLst/>
          </a:prstGeom>
        </p:spPr>
      </p:pic>
      <p:pic>
        <p:nvPicPr>
          <p:cNvPr id="28" name="Picture 27"/>
          <p:cNvPicPr>
            <a:picLocks noChangeAspect="1"/>
          </p:cNvPicPr>
          <p:nvPr/>
        </p:nvPicPr>
        <p:blipFill>
          <a:blip r:embed="rId13"/>
          <a:stretch>
            <a:fillRect/>
          </a:stretch>
        </p:blipFill>
        <p:spPr>
          <a:xfrm>
            <a:off x="9532584" y="4497703"/>
            <a:ext cx="733425" cy="495300"/>
          </a:xfrm>
          <a:prstGeom prst="rect">
            <a:avLst/>
          </a:prstGeom>
        </p:spPr>
      </p:pic>
      <p:pic>
        <p:nvPicPr>
          <p:cNvPr id="29" name="Picture 28"/>
          <p:cNvPicPr>
            <a:picLocks noChangeAspect="1"/>
          </p:cNvPicPr>
          <p:nvPr/>
        </p:nvPicPr>
        <p:blipFill>
          <a:blip r:embed="rId14"/>
          <a:stretch>
            <a:fillRect/>
          </a:stretch>
        </p:blipFill>
        <p:spPr>
          <a:xfrm>
            <a:off x="7380388" y="1481371"/>
            <a:ext cx="419100" cy="295275"/>
          </a:xfrm>
          <a:prstGeom prst="rect">
            <a:avLst/>
          </a:prstGeom>
        </p:spPr>
      </p:pic>
      <p:pic>
        <p:nvPicPr>
          <p:cNvPr id="30" name="Picture 29"/>
          <p:cNvPicPr>
            <a:picLocks noChangeAspect="1"/>
          </p:cNvPicPr>
          <p:nvPr/>
        </p:nvPicPr>
        <p:blipFill>
          <a:blip r:embed="rId14"/>
          <a:stretch>
            <a:fillRect/>
          </a:stretch>
        </p:blipFill>
        <p:spPr>
          <a:xfrm>
            <a:off x="7378111" y="1944870"/>
            <a:ext cx="419100" cy="295275"/>
          </a:xfrm>
          <a:prstGeom prst="rect">
            <a:avLst/>
          </a:prstGeom>
        </p:spPr>
      </p:pic>
      <p:pic>
        <p:nvPicPr>
          <p:cNvPr id="31" name="Picture 30"/>
          <p:cNvPicPr>
            <a:picLocks noChangeAspect="1"/>
          </p:cNvPicPr>
          <p:nvPr/>
        </p:nvPicPr>
        <p:blipFill>
          <a:blip r:embed="rId14"/>
          <a:stretch>
            <a:fillRect/>
          </a:stretch>
        </p:blipFill>
        <p:spPr>
          <a:xfrm>
            <a:off x="7372033" y="2358392"/>
            <a:ext cx="419100" cy="295275"/>
          </a:xfrm>
          <a:prstGeom prst="rect">
            <a:avLst/>
          </a:prstGeom>
        </p:spPr>
      </p:pic>
      <p:pic>
        <p:nvPicPr>
          <p:cNvPr id="32" name="Picture 31"/>
          <p:cNvPicPr>
            <a:picLocks noChangeAspect="1"/>
          </p:cNvPicPr>
          <p:nvPr/>
        </p:nvPicPr>
        <p:blipFill>
          <a:blip r:embed="rId15"/>
          <a:stretch>
            <a:fillRect/>
          </a:stretch>
        </p:blipFill>
        <p:spPr>
          <a:xfrm>
            <a:off x="10921636" y="1574799"/>
            <a:ext cx="971550" cy="914296"/>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988976548"/>
      </p:ext>
    </p:extLst>
  </p:cSld>
  <p:clrMapOvr>
    <a:masterClrMapping/>
  </p:clrMapOvr>
  <mc:AlternateContent xmlns:mc="http://schemas.openxmlformats.org/markup-compatibility/2006">
    <mc:Choice xmlns:p14="http://schemas.microsoft.com/office/powerpoint/2010/main" Requires="p14">
      <p:transition spd="slow" p14:dur="2000" advTm="144987"/>
    </mc:Choice>
    <mc:Fallback>
      <p:transition spd="slow" advTm="14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2" presetClass="entr" presetSubtype="4"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Typical Motor Starter Circuit</a:t>
            </a:r>
            <a:endParaRPr lang="en-SG" dirty="0"/>
          </a:p>
        </p:txBody>
      </p:sp>
      <p:pic>
        <p:nvPicPr>
          <p:cNvPr id="9" name="Content Placeholder 8"/>
          <p:cNvPicPr>
            <a:picLocks noGrp="1" noChangeAspect="1"/>
          </p:cNvPicPr>
          <p:nvPr>
            <p:ph idx="1"/>
          </p:nvPr>
        </p:nvPicPr>
        <p:blipFill>
          <a:blip r:embed="rId5"/>
          <a:stretch>
            <a:fillRect/>
          </a:stretch>
        </p:blipFill>
        <p:spPr>
          <a:xfrm>
            <a:off x="4955427" y="558140"/>
            <a:ext cx="7183884" cy="5569527"/>
          </a:xfrm>
          <a:prstGeom prst="rect">
            <a:avLst/>
          </a:prstGeom>
        </p:spPr>
      </p:pic>
      <p:sp>
        <p:nvSpPr>
          <p:cNvPr id="6" name="Rectangle 5"/>
          <p:cNvSpPr/>
          <p:nvPr/>
        </p:nvSpPr>
        <p:spPr>
          <a:xfrm>
            <a:off x="7006444" y="913799"/>
            <a:ext cx="2565070" cy="193628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4660742" y="937548"/>
            <a:ext cx="1607941" cy="369332"/>
          </a:xfrm>
          <a:prstGeom prst="rect">
            <a:avLst/>
          </a:prstGeom>
          <a:noFill/>
        </p:spPr>
        <p:txBody>
          <a:bodyPr wrap="none" rtlCol="0">
            <a:spAutoFit/>
          </a:bodyPr>
          <a:lstStyle/>
          <a:p>
            <a:r>
              <a:rPr lang="en-SG" dirty="0" smtClean="0">
                <a:solidFill>
                  <a:srgbClr val="0070C0"/>
                </a:solidFill>
              </a:rPr>
              <a:t>Power Circuit</a:t>
            </a:r>
            <a:endParaRPr lang="en-SG" dirty="0">
              <a:solidFill>
                <a:srgbClr val="0070C0"/>
              </a:solidFill>
            </a:endParaRPr>
          </a:p>
        </p:txBody>
      </p:sp>
      <p:pic>
        <p:nvPicPr>
          <p:cNvPr id="11" name="Picture 10"/>
          <p:cNvPicPr>
            <a:picLocks noChangeAspect="1"/>
          </p:cNvPicPr>
          <p:nvPr/>
        </p:nvPicPr>
        <p:blipFill>
          <a:blip r:embed="rId6"/>
          <a:stretch>
            <a:fillRect/>
          </a:stretch>
        </p:blipFill>
        <p:spPr>
          <a:xfrm rot="16200000">
            <a:off x="2303367" y="2572352"/>
            <a:ext cx="2011875" cy="5559910"/>
          </a:xfrm>
          <a:prstGeom prst="rect">
            <a:avLst/>
          </a:prstGeom>
        </p:spPr>
      </p:pic>
      <p:sp>
        <p:nvSpPr>
          <p:cNvPr id="12" name="TextBox 11"/>
          <p:cNvSpPr txBox="1"/>
          <p:nvPr/>
        </p:nvSpPr>
        <p:spPr>
          <a:xfrm>
            <a:off x="1007384" y="6358245"/>
            <a:ext cx="1234633" cy="369332"/>
          </a:xfrm>
          <a:prstGeom prst="rect">
            <a:avLst/>
          </a:prstGeom>
          <a:noFill/>
        </p:spPr>
        <p:txBody>
          <a:bodyPr wrap="none" rtlCol="0">
            <a:spAutoFit/>
          </a:bodyPr>
          <a:lstStyle/>
          <a:p>
            <a:r>
              <a:rPr lang="en-SG" dirty="0" smtClean="0"/>
              <a:t>Contactor</a:t>
            </a:r>
            <a:endParaRPr lang="en-SG" dirty="0"/>
          </a:p>
        </p:txBody>
      </p:sp>
      <p:sp>
        <p:nvSpPr>
          <p:cNvPr id="13" name="TextBox 12"/>
          <p:cNvSpPr txBox="1"/>
          <p:nvPr/>
        </p:nvSpPr>
        <p:spPr>
          <a:xfrm>
            <a:off x="3963870" y="6349608"/>
            <a:ext cx="2125390" cy="369332"/>
          </a:xfrm>
          <a:prstGeom prst="rect">
            <a:avLst/>
          </a:prstGeom>
          <a:noFill/>
        </p:spPr>
        <p:txBody>
          <a:bodyPr wrap="none" rtlCol="0">
            <a:spAutoFit/>
          </a:bodyPr>
          <a:lstStyle/>
          <a:p>
            <a:r>
              <a:rPr lang="en-SG" dirty="0" smtClean="0"/>
              <a:t>Thermal Overload</a:t>
            </a:r>
            <a:endParaRPr lang="en-SG" dirty="0"/>
          </a:p>
        </p:txBody>
      </p:sp>
      <p:sp>
        <p:nvSpPr>
          <p:cNvPr id="14" name="Rectangle 13"/>
          <p:cNvSpPr/>
          <p:nvPr/>
        </p:nvSpPr>
        <p:spPr>
          <a:xfrm>
            <a:off x="5130140" y="4393869"/>
            <a:ext cx="570015" cy="1051271"/>
          </a:xfrm>
          <a:prstGeom prst="rect">
            <a:avLst/>
          </a:prstGeom>
          <a:noFill/>
          <a:ln w="444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rot="5400000">
            <a:off x="7448647" y="3886046"/>
            <a:ext cx="629392" cy="1051271"/>
          </a:xfrm>
          <a:prstGeom prst="rect">
            <a:avLst/>
          </a:prstGeom>
          <a:noFill/>
          <a:ln w="444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7" name="Straight Arrow Connector 16"/>
          <p:cNvCxnSpPr>
            <a:stCxn id="14" idx="3"/>
          </p:cNvCxnSpPr>
          <p:nvPr/>
        </p:nvCxnSpPr>
        <p:spPr>
          <a:xfrm flipV="1">
            <a:off x="5700155" y="4393869"/>
            <a:ext cx="1484416" cy="5256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a:stretch>
            <a:fillRect/>
          </a:stretch>
        </p:blipFill>
        <p:spPr>
          <a:xfrm>
            <a:off x="9496787" y="3917373"/>
            <a:ext cx="800100" cy="571500"/>
          </a:xfrm>
          <a:prstGeom prst="rect">
            <a:avLst/>
          </a:prstGeom>
        </p:spPr>
      </p:pic>
      <p:pic>
        <p:nvPicPr>
          <p:cNvPr id="3" name="Picture 2"/>
          <p:cNvPicPr>
            <a:picLocks noChangeAspect="1"/>
          </p:cNvPicPr>
          <p:nvPr/>
        </p:nvPicPr>
        <p:blipFill>
          <a:blip r:embed="rId8"/>
          <a:stretch>
            <a:fillRect/>
          </a:stretch>
        </p:blipFill>
        <p:spPr>
          <a:xfrm>
            <a:off x="9428905" y="3564947"/>
            <a:ext cx="1066800" cy="923925"/>
          </a:xfrm>
          <a:prstGeom prst="rect">
            <a:avLst/>
          </a:prstGeom>
        </p:spPr>
      </p:pic>
      <p:pic>
        <p:nvPicPr>
          <p:cNvPr id="4" name="Picture 3"/>
          <p:cNvPicPr>
            <a:picLocks noChangeAspect="1"/>
          </p:cNvPicPr>
          <p:nvPr/>
        </p:nvPicPr>
        <p:blipFill>
          <a:blip r:embed="rId9"/>
          <a:stretch>
            <a:fillRect/>
          </a:stretch>
        </p:blipFill>
        <p:spPr>
          <a:xfrm>
            <a:off x="7479256" y="4198189"/>
            <a:ext cx="533400" cy="466725"/>
          </a:xfrm>
          <a:prstGeom prst="rect">
            <a:avLst/>
          </a:prstGeom>
        </p:spPr>
      </p:pic>
      <p:sp>
        <p:nvSpPr>
          <p:cNvPr id="18" name="TextBox 17"/>
          <p:cNvSpPr txBox="1"/>
          <p:nvPr/>
        </p:nvSpPr>
        <p:spPr>
          <a:xfrm>
            <a:off x="10180745" y="3578146"/>
            <a:ext cx="1754776" cy="369332"/>
          </a:xfrm>
          <a:prstGeom prst="rect">
            <a:avLst/>
          </a:prstGeom>
          <a:noFill/>
        </p:spPr>
        <p:txBody>
          <a:bodyPr wrap="none" rtlCol="0">
            <a:spAutoFit/>
          </a:bodyPr>
          <a:lstStyle/>
          <a:p>
            <a:r>
              <a:rPr lang="en-SG" dirty="0" smtClean="0">
                <a:solidFill>
                  <a:srgbClr val="0070C0"/>
                </a:solidFill>
              </a:rPr>
              <a:t>Control Circuit</a:t>
            </a:r>
            <a:endParaRPr lang="en-SG" dirty="0">
              <a:solidFill>
                <a:srgbClr val="0070C0"/>
              </a:solidFill>
            </a:endParaRPr>
          </a:p>
        </p:txBody>
      </p:sp>
      <p:pic>
        <p:nvPicPr>
          <p:cNvPr id="5" name="Picture 4"/>
          <p:cNvPicPr>
            <a:picLocks noChangeAspect="1"/>
          </p:cNvPicPr>
          <p:nvPr/>
        </p:nvPicPr>
        <p:blipFill>
          <a:blip r:embed="rId10"/>
          <a:stretch>
            <a:fillRect/>
          </a:stretch>
        </p:blipFill>
        <p:spPr>
          <a:xfrm>
            <a:off x="8366013" y="1349214"/>
            <a:ext cx="447675" cy="1419387"/>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41209350"/>
      </p:ext>
    </p:extLst>
  </p:cSld>
  <p:clrMapOvr>
    <a:masterClrMapping/>
  </p:clrMapOvr>
  <mc:AlternateContent xmlns:mc="http://schemas.openxmlformats.org/markup-compatibility/2006">
    <mc:Choice xmlns:p14="http://schemas.microsoft.com/office/powerpoint/2010/main" Requires="p14">
      <p:transition spd="slow" p14:dur="2000" advTm="67248"/>
    </mc:Choice>
    <mc:Fallback>
      <p:transition spd="slow" advTm="67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smtClean="0"/>
              <a:t>Forward Reverse Motor with Interlock</a:t>
            </a:r>
            <a:endParaRPr lang="en-SG" dirty="0"/>
          </a:p>
        </p:txBody>
      </p:sp>
      <p:pic>
        <p:nvPicPr>
          <p:cNvPr id="8" name="Picture 7"/>
          <p:cNvPicPr>
            <a:picLocks noChangeAspect="1"/>
          </p:cNvPicPr>
          <p:nvPr/>
        </p:nvPicPr>
        <p:blipFill>
          <a:blip r:embed="rId6"/>
          <a:stretch>
            <a:fillRect/>
          </a:stretch>
        </p:blipFill>
        <p:spPr>
          <a:xfrm>
            <a:off x="4716236" y="213199"/>
            <a:ext cx="7200900" cy="3629025"/>
          </a:xfrm>
          <a:prstGeom prst="rect">
            <a:avLst/>
          </a:prstGeom>
        </p:spPr>
      </p:pic>
      <p:pic>
        <p:nvPicPr>
          <p:cNvPr id="20" name="Picture 19"/>
          <p:cNvPicPr>
            <a:picLocks noChangeAspect="1"/>
          </p:cNvPicPr>
          <p:nvPr/>
        </p:nvPicPr>
        <p:blipFill>
          <a:blip r:embed="rId7"/>
          <a:stretch>
            <a:fillRect/>
          </a:stretch>
        </p:blipFill>
        <p:spPr>
          <a:xfrm>
            <a:off x="4892819" y="3842224"/>
            <a:ext cx="6562725" cy="2905125"/>
          </a:xfrm>
          <a:prstGeom prst="rect">
            <a:avLst/>
          </a:prstGeom>
        </p:spPr>
      </p:pic>
      <p:sp>
        <p:nvSpPr>
          <p:cNvPr id="21" name="Rectangle 20"/>
          <p:cNvSpPr/>
          <p:nvPr/>
        </p:nvSpPr>
        <p:spPr>
          <a:xfrm>
            <a:off x="9773392" y="3966358"/>
            <a:ext cx="641268" cy="198318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9525504" y="3410825"/>
            <a:ext cx="1349344" cy="400110"/>
          </a:xfrm>
          <a:prstGeom prst="rect">
            <a:avLst/>
          </a:prstGeom>
          <a:noFill/>
        </p:spPr>
        <p:txBody>
          <a:bodyPr wrap="none" rtlCol="0">
            <a:spAutoFit/>
          </a:bodyPr>
          <a:lstStyle/>
          <a:p>
            <a:r>
              <a:rPr lang="en-SG" sz="2000" b="1" dirty="0" smtClean="0">
                <a:solidFill>
                  <a:schemeClr val="accent3"/>
                </a:solidFill>
              </a:rPr>
              <a:t>Interlock</a:t>
            </a:r>
            <a:endParaRPr lang="en-SG" sz="2000" b="1" dirty="0">
              <a:solidFill>
                <a:schemeClr val="accent3"/>
              </a:solidFill>
            </a:endParaRPr>
          </a:p>
        </p:txBody>
      </p:sp>
      <p:cxnSp>
        <p:nvCxnSpPr>
          <p:cNvPr id="5" name="Elbow Connector 4"/>
          <p:cNvCxnSpPr/>
          <p:nvPr/>
        </p:nvCxnSpPr>
        <p:spPr>
          <a:xfrm rot="16200000" flipH="1">
            <a:off x="6012874" y="1849582"/>
            <a:ext cx="1496290" cy="415636"/>
          </a:xfrm>
          <a:prstGeom prst="bentConnector3">
            <a:avLst>
              <a:gd name="adj1" fmla="val 100000"/>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5400000">
            <a:off x="6819900" y="1866900"/>
            <a:ext cx="1496290" cy="381000"/>
          </a:xfrm>
          <a:prstGeom prst="bentConnector3">
            <a:avLst>
              <a:gd name="adj1" fmla="val 99537"/>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6200000" flipH="1">
            <a:off x="5837853" y="2433308"/>
            <a:ext cx="1777056" cy="512619"/>
          </a:xfrm>
          <a:prstGeom prst="bentConnector3">
            <a:avLst>
              <a:gd name="adj1" fmla="val 10145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5400000">
            <a:off x="7002449" y="2480710"/>
            <a:ext cx="1491413" cy="768927"/>
          </a:xfrm>
          <a:prstGeom prst="bentConnector3">
            <a:avLst>
              <a:gd name="adj1" fmla="val 10109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6200000" flipH="1">
            <a:off x="6319432" y="2519770"/>
            <a:ext cx="1104846" cy="235523"/>
          </a:xfrm>
          <a:prstGeom prst="bentConnector3">
            <a:avLst>
              <a:gd name="adj1" fmla="val 104548"/>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5400000">
            <a:off x="6918642" y="2190723"/>
            <a:ext cx="1458137" cy="540327"/>
          </a:xfrm>
          <a:prstGeom prst="bentConnector3">
            <a:avLst>
              <a:gd name="adj1" fmla="val 101308"/>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Audio 3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973055310"/>
      </p:ext>
    </p:extLst>
  </p:cSld>
  <p:clrMapOvr>
    <a:masterClrMapping/>
  </p:clrMapOvr>
  <mc:AlternateContent xmlns:mc="http://schemas.openxmlformats.org/markup-compatibility/2006">
    <mc:Choice xmlns:p14="http://schemas.microsoft.com/office/powerpoint/2010/main" Requires="p14">
      <p:transition spd="slow" p14:dur="2000" advTm="111696"/>
    </mc:Choice>
    <mc:Fallback>
      <p:transition spd="slow" advTm="1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2"/>
                </p:tgtEl>
              </p:cMediaNode>
            </p:audio>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Interlocking</a:t>
            </a:r>
            <a:endParaRPr lang="en-SG" dirty="0"/>
          </a:p>
        </p:txBody>
      </p:sp>
      <p:sp>
        <p:nvSpPr>
          <p:cNvPr id="3" name="Content Placeholder 2"/>
          <p:cNvSpPr>
            <a:spLocks noGrp="1"/>
          </p:cNvSpPr>
          <p:nvPr>
            <p:ph idx="1"/>
          </p:nvPr>
        </p:nvSpPr>
        <p:spPr>
          <a:xfrm>
            <a:off x="5094696" y="731933"/>
            <a:ext cx="6281873" cy="5248622"/>
          </a:xfrm>
        </p:spPr>
        <p:txBody>
          <a:bodyPr/>
          <a:lstStyle/>
          <a:p>
            <a:r>
              <a:rPr lang="en-SG" sz="2000" dirty="0" smtClean="0"/>
              <a:t>Interlock is to ensure mutually exclusive functionality for safe operation. </a:t>
            </a:r>
          </a:p>
          <a:p>
            <a:r>
              <a:rPr lang="en-SG" sz="2000" dirty="0" smtClean="0"/>
              <a:t>Forward and Reverse is not allowed to exist at the same time, hence interlocking is used.</a:t>
            </a:r>
          </a:p>
          <a:p>
            <a:r>
              <a:rPr lang="en-SG" sz="2000" dirty="0" smtClean="0"/>
              <a:t>Where else would you use interlock? </a:t>
            </a:r>
          </a:p>
          <a:p>
            <a:r>
              <a:rPr lang="en-SG" sz="2000" dirty="0" smtClean="0"/>
              <a:t>Elevator interlock vertical movement with open door / opening door when elevator is moving</a:t>
            </a:r>
          </a:p>
          <a:p>
            <a:r>
              <a:rPr lang="en-SG" sz="2000" dirty="0" smtClean="0"/>
              <a:t>Interlocking 2 doors in clean room</a:t>
            </a:r>
          </a:p>
          <a:p>
            <a:endParaRPr lang="en-SG"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179596977"/>
      </p:ext>
    </p:extLst>
  </p:cSld>
  <p:clrMapOvr>
    <a:masterClrMapping/>
  </p:clrMapOvr>
  <mc:AlternateContent xmlns:mc="http://schemas.openxmlformats.org/markup-compatibility/2006">
    <mc:Choice xmlns:p14="http://schemas.microsoft.com/office/powerpoint/2010/main" Requires="p14">
      <p:transition spd="slow" p14:dur="2000" advTm="96376"/>
    </mc:Choice>
    <mc:Fallback>
      <p:transition spd="slow" advTm="96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180" y="2228415"/>
            <a:ext cx="1175609" cy="102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6115793" y="1745671"/>
            <a:ext cx="3598223" cy="2786834"/>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SG" dirty="0" smtClean="0"/>
              <a:t>Normally Open or </a:t>
            </a:r>
            <a:br>
              <a:rPr lang="en-SG" dirty="0" smtClean="0"/>
            </a:br>
            <a:r>
              <a:rPr lang="en-SG" dirty="0" smtClean="0"/>
              <a:t>Normally Close</a:t>
            </a:r>
            <a:endParaRPr lang="en-SG" dirty="0"/>
          </a:p>
        </p:txBody>
      </p:sp>
      <p:sp>
        <p:nvSpPr>
          <p:cNvPr id="6" name="Down Arrow 5"/>
          <p:cNvSpPr/>
          <p:nvPr/>
        </p:nvSpPr>
        <p:spPr>
          <a:xfrm>
            <a:off x="8629204" y="1060187"/>
            <a:ext cx="1045028" cy="2199460"/>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6852511" y="2413691"/>
            <a:ext cx="2062296" cy="369332"/>
          </a:xfrm>
          <a:prstGeom prst="rect">
            <a:avLst/>
          </a:prstGeom>
          <a:noFill/>
        </p:spPr>
        <p:txBody>
          <a:bodyPr wrap="none" rtlCol="0">
            <a:spAutoFit/>
          </a:bodyPr>
          <a:lstStyle/>
          <a:p>
            <a:r>
              <a:rPr lang="en-SG" dirty="0" smtClean="0"/>
              <a:t>High Level Switch</a:t>
            </a:r>
            <a:endParaRPr lang="en-SG" dirty="0"/>
          </a:p>
        </p:txBody>
      </p:sp>
      <p:sp>
        <p:nvSpPr>
          <p:cNvPr id="12" name="TextBox 11"/>
          <p:cNvSpPr txBox="1"/>
          <p:nvPr/>
        </p:nvSpPr>
        <p:spPr>
          <a:xfrm>
            <a:off x="8432931" y="755093"/>
            <a:ext cx="1437573" cy="369332"/>
          </a:xfrm>
          <a:prstGeom prst="rect">
            <a:avLst/>
          </a:prstGeom>
          <a:noFill/>
        </p:spPr>
        <p:txBody>
          <a:bodyPr wrap="none" rtlCol="0">
            <a:spAutoFit/>
          </a:bodyPr>
          <a:lstStyle/>
          <a:p>
            <a:r>
              <a:rPr lang="en-SG" b="1" dirty="0" smtClean="0"/>
              <a:t>Water Inlet</a:t>
            </a:r>
            <a:endParaRPr lang="en-SG" b="1" dirty="0"/>
          </a:p>
        </p:txBody>
      </p:sp>
      <p:sp>
        <p:nvSpPr>
          <p:cNvPr id="13" name="TextBox 12"/>
          <p:cNvSpPr txBox="1"/>
          <p:nvPr/>
        </p:nvSpPr>
        <p:spPr>
          <a:xfrm>
            <a:off x="4731998" y="4806367"/>
            <a:ext cx="6982692" cy="2308324"/>
          </a:xfrm>
          <a:prstGeom prst="rect">
            <a:avLst/>
          </a:prstGeom>
          <a:noFill/>
        </p:spPr>
        <p:txBody>
          <a:bodyPr wrap="square" rtlCol="0">
            <a:spAutoFit/>
          </a:bodyPr>
          <a:lstStyle/>
          <a:p>
            <a:r>
              <a:rPr lang="en-SG" dirty="0" smtClean="0"/>
              <a:t>Water is pumped into the tank, in order to cut off the pump, the float switch would sense that water is high level. </a:t>
            </a:r>
          </a:p>
          <a:p>
            <a:r>
              <a:rPr lang="en-SG" dirty="0" smtClean="0"/>
              <a:t>NC is normally used instead of NO.</a:t>
            </a:r>
          </a:p>
          <a:p>
            <a:r>
              <a:rPr lang="en-SG" dirty="0" smtClean="0"/>
              <a:t>In the event of any failure of the switch, the NC contact would open and stop the pump.  	</a:t>
            </a:r>
          </a:p>
          <a:p>
            <a:r>
              <a:rPr lang="en-SG" dirty="0" smtClean="0"/>
              <a:t>Similar reason why stop &amp; E-stop buttons should be wired with NC contact</a:t>
            </a:r>
          </a:p>
          <a:p>
            <a:endParaRPr lang="en-SG" dirty="0"/>
          </a:p>
        </p:txBody>
      </p:sp>
      <p:pic>
        <p:nvPicPr>
          <p:cNvPr id="102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2629" y="2004591"/>
            <a:ext cx="1801558" cy="202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0042629" y="4104994"/>
            <a:ext cx="1672061" cy="369332"/>
          </a:xfrm>
          <a:prstGeom prst="rect">
            <a:avLst/>
          </a:prstGeom>
          <a:noFill/>
        </p:spPr>
        <p:txBody>
          <a:bodyPr wrap="none" rtlCol="0">
            <a:spAutoFit/>
          </a:bodyPr>
          <a:lstStyle/>
          <a:p>
            <a:r>
              <a:rPr lang="en-SG" dirty="0" smtClean="0"/>
              <a:t>Electric Pump</a:t>
            </a:r>
            <a:endParaRPr lang="en-SG" dirty="0"/>
          </a:p>
        </p:txBody>
      </p:sp>
      <p:pic>
        <p:nvPicPr>
          <p:cNvPr id="14" name="Picture 13"/>
          <p:cNvPicPr>
            <a:picLocks noChangeAspect="1"/>
          </p:cNvPicPr>
          <p:nvPr/>
        </p:nvPicPr>
        <p:blipFill>
          <a:blip r:embed="rId7"/>
          <a:stretch>
            <a:fillRect/>
          </a:stretch>
        </p:blipFill>
        <p:spPr>
          <a:xfrm>
            <a:off x="5037108" y="498079"/>
            <a:ext cx="2562616" cy="1091799"/>
          </a:xfrm>
          <a:prstGeom prst="rect">
            <a:avLst/>
          </a:prstGeom>
          <a:ln>
            <a:solidFill>
              <a:schemeClr val="accent1"/>
            </a:solidFill>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76151551"/>
      </p:ext>
    </p:extLst>
  </p:cSld>
  <p:clrMapOvr>
    <a:masterClrMapping/>
  </p:clrMapOvr>
  <mc:AlternateContent xmlns:mc="http://schemas.openxmlformats.org/markup-compatibility/2006">
    <mc:Choice xmlns:p14="http://schemas.microsoft.com/office/powerpoint/2010/main" Requires="p14">
      <p:transition spd="slow" p14:dur="2000" advTm="120881"/>
    </mc:Choice>
    <mc:Fallback>
      <p:transition spd="slow" advTm="120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29EC2247-4CE4-4137-B464-ACBADE4165A9}"/>
  <p:tag name="ISPRING_RESOURCE_FOLDER" val="D:\ET0917 - PLCA\New Lecture\Lecture 3 Practical Consideration of SAFETY Part 1\"/>
  <p:tag name="ISPRING_PRESENTATION_PATH" val="D:\ET0917 - PLCA\New Lecture\Lecture 3 Practical Consideration of SAFETY Part 1.pptx"/>
  <p:tag name="ISPRING_PROJECT_VERSION" val="9.32"/>
  <p:tag name="ISPRING_PROJECT_FOLDER_UPDATED" val="1"/>
  <p:tag name="ISPRING_LMS_API_VERSION" val="SCORM 1.2"/>
  <p:tag name="ISPRING_ULTRA_SCORM_COURSE_ID" val="275E67BF-91CE-441D-91B3-44C98C2D04A0"/>
  <p:tag name="ISPRING_CMI5_LAUNCH_METHOD" val="any window"/>
  <p:tag name="ISPRING_SCORM_ENDPOINT" val="&lt;endpoint&gt;&lt;enable&gt;0&lt;/enable&gt;&lt;lrs&gt;http://&lt;/lrs&gt;&lt;auth&gt;0&lt;/auth&gt;&lt;login&gt;&lt;/login&gt;&lt;password&gt;&lt;/password&gt;&lt;key&gt;&lt;/key&gt;&lt;name&gt;&lt;/name&gt;&lt;email&gt;&lt;/email&gt;&lt;/endpoint&gt;&#10;"/>
  <p:tag name="ISPRING_SCORM_RATE_SLIDES" val="1"/>
  <p:tag name="ISPRINGCLOUDFOLDERID" val="1"/>
  <p:tag name="ISPRINGONLINEFOLDERID" val="1"/>
  <p:tag name="ISPRING_OUTPUT_FOLDER" val="[[&quot;\\-\uFFFD\u0018{983F2BAD-954E-45DE-8A10-759E907E4FA0}&quot;,&quot;D:\\ET0917 - PLCA\\New Lecture&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
  <p:tag name="ISPRING_SCORM_PASSING_SCORE" val="90.000000"/>
  <p:tag name="ISPRING_PRESENTATION_TITLE" val="Lecture 3 Practical Consideration of SAFETY Part 1"/>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TIMING" val="|26.3|11.9"/>
</p:tagLst>
</file>

<file path=ppt/tags/tag3.xml><?xml version="1.0" encoding="utf-8"?>
<p:tagLst xmlns:a="http://schemas.openxmlformats.org/drawingml/2006/main" xmlns:r="http://schemas.openxmlformats.org/officeDocument/2006/relationships" xmlns:p="http://schemas.openxmlformats.org/presentationml/2006/main">
  <p:tag name="TIMING" val="|69.9|24.6|63.8|22|28.8"/>
</p:tagLst>
</file>

<file path=ppt/tags/tag4.xml><?xml version="1.0" encoding="utf-8"?>
<p:tagLst xmlns:a="http://schemas.openxmlformats.org/drawingml/2006/main" xmlns:r="http://schemas.openxmlformats.org/officeDocument/2006/relationships" xmlns:p="http://schemas.openxmlformats.org/presentationml/2006/main">
  <p:tag name="TIMING" val="|55.6|11.3"/>
</p:tagLst>
</file>

<file path=ppt/tags/tag5.xml><?xml version="1.0" encoding="utf-8"?>
<p:tagLst xmlns:a="http://schemas.openxmlformats.org/drawingml/2006/main" xmlns:r="http://schemas.openxmlformats.org/officeDocument/2006/relationships" xmlns:p="http://schemas.openxmlformats.org/presentationml/2006/main">
  <p:tag name="TIMING" val="|23.1|6.8|6.9|45.5"/>
</p:tagLst>
</file>

<file path=ppt/tags/tag6.xml><?xml version="1.0" encoding="utf-8"?>
<p:tagLst xmlns:a="http://schemas.openxmlformats.org/drawingml/2006/main" xmlns:r="http://schemas.openxmlformats.org/officeDocument/2006/relationships" xmlns:p="http://schemas.openxmlformats.org/presentationml/2006/main">
  <p:tag name="TIMING" val="|2.7|9.9|26.4|4.2|27.9"/>
</p:tagLst>
</file>

<file path=ppt/tags/tag7.xml><?xml version="1.0" encoding="utf-8"?>
<p:tagLst xmlns:a="http://schemas.openxmlformats.org/drawingml/2006/main" xmlns:r="http://schemas.openxmlformats.org/officeDocument/2006/relationships" xmlns:p="http://schemas.openxmlformats.org/presentationml/2006/main">
  <p:tag name="TIMING" val="|59.3|39.7"/>
</p:tagLst>
</file>

<file path=ppt/tags/tag8.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D:\ET0917 - PLCA\New Lecture\Lecture 3 Practical Consideration of SAFETY Part 1\quiz\quiz1.quiz"/>
  <p:tag name="ISPRING_QUIZ_RELATIVE_PATH" val="Lecture 3 Practical Consideration of SAFETY Part 1\quiz\quiz1.quiz"/>
</p:tagLst>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3960F"/>
      </a:accent1>
      <a:accent2>
        <a:srgbClr val="E04116"/>
      </a:accent2>
      <a:accent3>
        <a:srgbClr val="9D4DE7"/>
      </a:accent3>
      <a:accent4>
        <a:srgbClr val="449EF3"/>
      </a:accent4>
      <a:accent5>
        <a:srgbClr val="39C6BE"/>
      </a:accent5>
      <a:accent6>
        <a:srgbClr val="88C933"/>
      </a:accent6>
      <a:hlink>
        <a:srgbClr val="EBB41F"/>
      </a:hlink>
      <a:folHlink>
        <a:srgbClr val="E1D676"/>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29B3952A-A5A2-4E72-A5C9-A88B41734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949F10E902964387F3FC0FAFDD3733" ma:contentTypeVersion="7" ma:contentTypeDescription="Create a new document." ma:contentTypeScope="" ma:versionID="93551f1c400db8e11f5664d02a6606d8">
  <xsd:schema xmlns:xsd="http://www.w3.org/2001/XMLSchema" xmlns:xs="http://www.w3.org/2001/XMLSchema" xmlns:p="http://schemas.microsoft.com/office/2006/metadata/properties" xmlns:ns2="4669478b-ecd4-41a6-810b-55ece70d8990" targetNamespace="http://schemas.microsoft.com/office/2006/metadata/properties" ma:root="true" ma:fieldsID="fe96acb2051091ad84a13edd7a73a233" ns2:_="">
    <xsd:import namespace="4669478b-ecd4-41a6-810b-55ece70d899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69478b-ecd4-41a6-810b-55ece70d8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68D0A3-B329-47E4-B8B7-1582B3C42E45}"/>
</file>

<file path=customXml/itemProps2.xml><?xml version="1.0" encoding="utf-8"?>
<ds:datastoreItem xmlns:ds="http://schemas.openxmlformats.org/officeDocument/2006/customXml" ds:itemID="{17F446F7-C9FE-4C26-A362-49528A37B3DA}"/>
</file>

<file path=customXml/itemProps3.xml><?xml version="1.0" encoding="utf-8"?>
<ds:datastoreItem xmlns:ds="http://schemas.openxmlformats.org/officeDocument/2006/customXml" ds:itemID="{B50EDBAB-4533-467D-9091-E4A8E5E8531C}"/>
</file>

<file path=docProps/app.xml><?xml version="1.0" encoding="utf-8"?>
<Properties xmlns="http://schemas.openxmlformats.org/officeDocument/2006/extended-properties" xmlns:vt="http://schemas.openxmlformats.org/officeDocument/2006/docPropsVTypes">
  <Template>TM16401371[[fn=Atlas]]</Template>
  <TotalTime>2385</TotalTime>
  <Words>703</Words>
  <Application>Microsoft Office PowerPoint</Application>
  <PresentationFormat>Widescreen</PresentationFormat>
  <Paragraphs>83</Paragraphs>
  <Slides>12</Slides>
  <Notes>12</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Calibri Light</vt:lpstr>
      <vt:lpstr>Rockwell</vt:lpstr>
      <vt:lpstr>Segoe UI</vt:lpstr>
      <vt:lpstr>Segoe UI Semibold</vt:lpstr>
      <vt:lpstr>Wingdings</vt:lpstr>
      <vt:lpstr>Atlas</vt:lpstr>
      <vt:lpstr>Practical Consideration of SAFETY</vt:lpstr>
      <vt:lpstr>Safety Logic</vt:lpstr>
      <vt:lpstr>Learning Outcome</vt:lpstr>
      <vt:lpstr>Typical Motor Starter Circuit</vt:lpstr>
      <vt:lpstr>Typical Motor Starter Circuit</vt:lpstr>
      <vt:lpstr>Typical Motor Starter Circuit</vt:lpstr>
      <vt:lpstr>Forward Reverse Motor with Interlock</vt:lpstr>
      <vt:lpstr>Interlocking</vt:lpstr>
      <vt:lpstr>Normally Open or  Normally Close</vt:lpstr>
      <vt:lpstr>Master Control Relay (MCR)</vt:lpstr>
      <vt:lpstr>Emergency Shutdown (ESD)</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Practical Consideration of SAFETY Part 1</dc:title>
  <dc:creator>Poh Chin Poh</dc:creator>
  <cp:lastModifiedBy>Poh Chin Poh</cp:lastModifiedBy>
  <cp:revision>54</cp:revision>
  <dcterms:created xsi:type="dcterms:W3CDTF">2020-03-23T11:25:24Z</dcterms:created>
  <dcterms:modified xsi:type="dcterms:W3CDTF">2020-04-22T13:51:08Z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0x010100C8949F10E902964387F3FC0FAFDD3733</vt:lpwstr>
  </property>
</Properties>
</file>